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5" r:id="rId15"/>
    <p:sldId id="276" r:id="rId16"/>
    <p:sldId id="271" r:id="rId17"/>
    <p:sldId id="272" r:id="rId18"/>
    <p:sldId id="281" r:id="rId19"/>
    <p:sldId id="282" r:id="rId20"/>
    <p:sldId id="283" r:id="rId21"/>
    <p:sldId id="284" r:id="rId22"/>
    <p:sldId id="25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mbria" panose="02000000000000000000" pitchFamily="2" charset="0"/>
      <p:regular r:id="rId29"/>
      <p:bold r:id="rId30"/>
      <p:italic r:id="rId31"/>
      <p:boldItalic r:id="rId32"/>
    </p:embeddedFont>
    <p:embeddedFont>
      <p:font typeface="Constantia" panose="02030602050306030303"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19B0F61-D170-41AE-A4FC-E9087153CEBD}">
          <p14:sldIdLst>
            <p14:sldId id="256"/>
            <p14:sldId id="257"/>
            <p14:sldId id="260"/>
            <p14:sldId id="261"/>
            <p14:sldId id="262"/>
            <p14:sldId id="263"/>
            <p14:sldId id="264"/>
            <p14:sldId id="265"/>
            <p14:sldId id="266"/>
            <p14:sldId id="267"/>
            <p14:sldId id="268"/>
            <p14:sldId id="269"/>
            <p14:sldId id="270"/>
            <p14:sldId id="275"/>
            <p14:sldId id="276"/>
            <p14:sldId id="271"/>
            <p14:sldId id="272"/>
            <p14:sldId id="281"/>
            <p14:sldId id="282"/>
            <p14:sldId id="283"/>
            <p14:sldId id="284"/>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TgDtdK7J6GfGA72ooCGiXHoY0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56" autoAdjust="0"/>
    <p:restoredTop sz="94660"/>
  </p:normalViewPr>
  <p:slideViewPr>
    <p:cSldViewPr snapToGrid="0">
      <p:cViewPr varScale="1">
        <p:scale>
          <a:sx n="109" d="100"/>
          <a:sy n="109" d="100"/>
        </p:scale>
        <p:origin x="806" y="115"/>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2.fntdata"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0.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1.fntdata" /><Relationship Id="rId33" Type="http://schemas.openxmlformats.org/officeDocument/2006/relationships/font" Target="fonts/font9.fntdata"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5.fntdata"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32" Type="http://schemas.openxmlformats.org/officeDocument/2006/relationships/font" Target="fonts/font8.fntdata" /><Relationship Id="rId37" Type="http://customschemas.google.com/relationships/presentationmetadata" Target="metadata"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4.fntdata" /><Relationship Id="rId36" Type="http://schemas.openxmlformats.org/officeDocument/2006/relationships/font" Target="fonts/font12.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3.fntdata" /><Relationship Id="rId30" Type="http://schemas.openxmlformats.org/officeDocument/2006/relationships/font" Target="fonts/font6.fntdata" /><Relationship Id="rId35" Type="http://schemas.openxmlformats.org/officeDocument/2006/relationships/font" Target="fonts/font11.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317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7366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1576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7737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706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800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5448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659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943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689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722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7572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852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048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109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969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760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56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419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p:cSld name="new">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533400" y="1028700"/>
            <a:ext cx="7851648" cy="13716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F8349"/>
              </a:buClr>
              <a:buSzPts val="5600"/>
              <a:buFont typeface="Constantia"/>
              <a:buNone/>
              <a:defRPr sz="5600" b="1">
                <a:solidFill>
                  <a:srgbClr val="FF8349"/>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subTitle" idx="1"/>
          </p:nvPr>
        </p:nvSpPr>
        <p:spPr>
          <a:xfrm>
            <a:off x="533400" y="2421402"/>
            <a:ext cx="7854696" cy="1314450"/>
          </a:xfrm>
          <a:prstGeom prst="rect">
            <a:avLst/>
          </a:prstGeom>
          <a:noFill/>
          <a:ln>
            <a:noFill/>
          </a:ln>
        </p:spPr>
        <p:txBody>
          <a:bodyPr spcFirstLastPara="1" wrap="square" lIns="0" tIns="45700" rIns="18275" bIns="45700" anchor="t" anchorCtr="0">
            <a:normAutofit/>
          </a:bodyPr>
          <a:lstStyle>
            <a:lvl1pPr marR="45720" lvl="0" algn="r">
              <a:lnSpc>
                <a:spcPct val="100000"/>
              </a:lnSpc>
              <a:spcBef>
                <a:spcPts val="520"/>
              </a:spcBef>
              <a:spcAft>
                <a:spcPts val="0"/>
              </a:spcAft>
              <a:buSzPts val="2470"/>
              <a:buNone/>
              <a:defRPr>
                <a:solidFill>
                  <a:schemeClr val="dk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4313"/>
                </a:srgbClr>
              </a:gs>
              <a:gs pos="100000">
                <a:srgbClr val="FF6100">
                  <a:alpha val="54509"/>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411"/>
                </a:srgbClr>
              </a:gs>
              <a:gs pos="80000">
                <a:srgbClr val="B93700">
                  <a:alpha val="44313"/>
                </a:srgbClr>
              </a:gs>
              <a:gs pos="100000">
                <a:srgbClr val="B93700">
                  <a:alpha val="4431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E1A5A"/>
                </a:solidFill>
                <a:latin typeface="Times New Roman"/>
                <a:ea typeface="Times New Roman"/>
                <a:cs typeface="Times New Roman"/>
                <a:sym typeface="Times New Roman"/>
              </a:rPr>
              <a:t>                                  </a:t>
            </a:r>
            <a:r>
              <a:rPr lang="en-US" sz="1000" b="1" i="0" u="none" strike="noStrike" cap="none">
                <a:solidFill>
                  <a:schemeClr val="lt1"/>
                </a:solidFill>
                <a:latin typeface="Times New Roman"/>
                <a:ea typeface="Times New Roman"/>
                <a:cs typeface="Times New Roman"/>
                <a:sym typeface="Times New Roman"/>
              </a:rPr>
              <a:t>Excelssior Education Society’s </a:t>
            </a:r>
            <a:endParaRPr sz="11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Times New Roman"/>
                <a:ea typeface="Times New Roman"/>
                <a:cs typeface="Times New Roman"/>
                <a:sym typeface="Times New Roman"/>
              </a:rPr>
              <a:t>       </a:t>
            </a:r>
            <a:r>
              <a:rPr lang="en-US" sz="1100" b="1" i="0" u="none" strike="noStrike" cap="none">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Times New Roman"/>
                <a:ea typeface="Times New Roman"/>
                <a:cs typeface="Times New Roman"/>
                <a:sym typeface="Times New Roman"/>
              </a:rPr>
              <a:t>                                      (Affiliated to the University of Mumbai)</a:t>
            </a:r>
            <a:endParaRPr sz="1400" b="0" i="0" u="none" strike="noStrike" cap="none">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3">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jpg" /><Relationship Id="rId4" Type="http://schemas.openxmlformats.org/officeDocument/2006/relationships/image" Target="../media/image3.jp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8.xml" /><Relationship Id="rId1" Type="http://schemas.openxmlformats.org/officeDocument/2006/relationships/slideLayout" Target="../slideLayouts/slideLayout1.xml" /><Relationship Id="rId4" Type="http://schemas.openxmlformats.org/officeDocument/2006/relationships/image" Target="../media/image18.png" /></Relationships>
</file>

<file path=ppt/slides/_rels/slide1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9.xml" /><Relationship Id="rId1" Type="http://schemas.openxmlformats.org/officeDocument/2006/relationships/slideLayout" Target="../slideLayouts/slideLayout1.xml" /><Relationship Id="rId4" Type="http://schemas.openxmlformats.org/officeDocument/2006/relationships/image" Target="../media/image20.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0.xml" /><Relationship Id="rId1" Type="http://schemas.openxmlformats.org/officeDocument/2006/relationships/slideLayout" Target="../slideLayouts/slideLayout1.xml" /><Relationship Id="rId4" Type="http://schemas.openxmlformats.org/officeDocument/2006/relationships/image" Target="../media/image22.png" /></Relationships>
</file>

<file path=ppt/slides/_rels/slide21.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1.xml" /><Relationship Id="rId1" Type="http://schemas.openxmlformats.org/officeDocument/2006/relationships/slideLayout" Target="../slideLayouts/slideLayout1.xml" /><Relationship Id="rId5" Type="http://schemas.openxmlformats.org/officeDocument/2006/relationships/image" Target="../media/image25.png" /><Relationship Id="rId4" Type="http://schemas.openxmlformats.org/officeDocument/2006/relationships/image" Target="../media/image24.png"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hijinmathew012/HandCricket" TargetMode="External" /><Relationship Id="rId7" Type="http://schemas.openxmlformats.org/officeDocument/2006/relationships/image" Target="../media/image9.png"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pn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panose="02020603050405020304" pitchFamily="18" charset="0"/>
                <a:ea typeface="Times New Roman"/>
                <a:cs typeface="Times New Roman" panose="02020603050405020304" pitchFamily="18" charset="0"/>
                <a:sym typeface="Times New Roman"/>
              </a:rPr>
              <a:t>EXCELSSIOR EDUCATION SOCIETY’S </a:t>
            </a:r>
            <a:br>
              <a:rPr lang="en-US" sz="44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K. C. COLLEGE OF ENGINEERING AND MANAGEMENT STUDIES AND RESEARCH</a:t>
            </a:r>
            <a:br>
              <a:rPr lang="en-US" sz="44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ea typeface="Times New Roman"/>
                <a:cs typeface="Times New Roman" panose="02020603050405020304" pitchFamily="18" charset="0"/>
                <a:sym typeface="Times New Roman"/>
              </a:rPr>
              <a:t>(Affiliated to the University of Mumbai)</a:t>
            </a:r>
            <a:br>
              <a:rPr lang="en-US" sz="1600" dirty="0">
                <a:latin typeface="Times New Roman" panose="02020603050405020304" pitchFamily="18" charset="0"/>
                <a:ea typeface="Times New Roman"/>
                <a:cs typeface="Times New Roman" panose="02020603050405020304" pitchFamily="18" charset="0"/>
                <a:sym typeface="Times New Roman"/>
              </a:rPr>
            </a:br>
            <a:r>
              <a:rPr lang="en-US" sz="1600" dirty="0" err="1">
                <a:latin typeface="Times New Roman" panose="02020603050405020304" pitchFamily="18" charset="0"/>
                <a:ea typeface="Times New Roman"/>
                <a:cs typeface="Times New Roman" panose="02020603050405020304" pitchFamily="18" charset="0"/>
                <a:sym typeface="Times New Roman"/>
              </a:rPr>
              <a:t>Mith</a:t>
            </a:r>
            <a:r>
              <a:rPr lang="en-US" sz="1600" dirty="0">
                <a:latin typeface="Times New Roman" panose="02020603050405020304" pitchFamily="18" charset="0"/>
                <a:ea typeface="Times New Roman"/>
                <a:cs typeface="Times New Roman" panose="02020603050405020304" pitchFamily="18" charset="0"/>
                <a:sym typeface="Times New Roman"/>
              </a:rPr>
              <a:t> Bunder Road, Near Hume Pipe, </a:t>
            </a:r>
            <a:r>
              <a:rPr lang="en-US" sz="1600" dirty="0" err="1">
                <a:latin typeface="Times New Roman" panose="02020603050405020304" pitchFamily="18" charset="0"/>
                <a:ea typeface="Times New Roman"/>
                <a:cs typeface="Times New Roman" panose="02020603050405020304" pitchFamily="18" charset="0"/>
                <a:sym typeface="Times New Roman"/>
              </a:rPr>
              <a:t>Kopri</a:t>
            </a:r>
            <a:r>
              <a:rPr lang="en-US" sz="1600" dirty="0">
                <a:latin typeface="Times New Roman" panose="02020603050405020304" pitchFamily="18" charset="0"/>
                <a:ea typeface="Times New Roman"/>
                <a:cs typeface="Times New Roman" panose="02020603050405020304" pitchFamily="18" charset="0"/>
                <a:sym typeface="Times New Roman"/>
              </a:rPr>
              <a:t>, Thane(E)-400603</a:t>
            </a:r>
            <a:endParaRPr sz="4400" dirty="0">
              <a:latin typeface="Times New Roman" panose="02020603050405020304" pitchFamily="18" charset="0"/>
              <a:ea typeface="Times New Roman"/>
              <a:cs typeface="Times New Roman" panose="02020603050405020304" pitchFamily="18" charset="0"/>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Department of Computer Engineering</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Academic Year 20</a:t>
            </a:r>
            <a:r>
              <a:rPr lang="en-US" sz="2800" b="1" dirty="0">
                <a:solidFill>
                  <a:schemeClr val="dk1"/>
                </a:solidFill>
                <a:latin typeface="Times New Roman" panose="02020603050405020304" pitchFamily="18" charset="0"/>
                <a:ea typeface="Times New Roman"/>
                <a:cs typeface="Times New Roman" panose="02020603050405020304" pitchFamily="18" charset="0"/>
                <a:sym typeface="Times New Roman"/>
              </a:rPr>
              <a:t>23-24</a:t>
            </a:r>
            <a:r>
              <a:rPr lang="en-US" sz="2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(Odd Semester)</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Requirements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120015" indent="0">
              <a:buNone/>
            </a:pPr>
            <a:r>
              <a:rPr lang="en-US" sz="2000" dirty="0">
                <a:latin typeface="Times New Roman" panose="02020603050405020304" pitchFamily="18" charset="0"/>
                <a:cs typeface="Times New Roman" panose="02020603050405020304" pitchFamily="18" charset="0"/>
              </a:rPr>
              <a:t>Hardware Requirements: - </a:t>
            </a:r>
          </a:p>
          <a:p>
            <a:pPr marL="120015" indent="0">
              <a:buNone/>
            </a:pP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Touch Screen Interface inclusive Device</a:t>
            </a:r>
          </a:p>
          <a:p>
            <a:pPr marL="120015" indent="0">
              <a:buNone/>
            </a:pPr>
            <a:r>
              <a:rPr lang="en-US" sz="2000" dirty="0">
                <a:latin typeface="Times New Roman" panose="02020603050405020304" pitchFamily="18" charset="0"/>
                <a:cs typeface="Times New Roman" panose="02020603050405020304" pitchFamily="18" charset="0"/>
              </a:rPr>
              <a:t>ii. 2 GHz or greater Multi Core Processor</a:t>
            </a:r>
          </a:p>
          <a:p>
            <a:pPr marL="120015" indent="0">
              <a:buNone/>
            </a:pPr>
            <a:r>
              <a:rPr lang="en-US" sz="2000" dirty="0">
                <a:latin typeface="Times New Roman" panose="02020603050405020304" pitchFamily="18" charset="0"/>
                <a:cs typeface="Times New Roman" panose="02020603050405020304" pitchFamily="18" charset="0"/>
              </a:rPr>
              <a:t>iii. 4 GB or more RAM</a:t>
            </a:r>
          </a:p>
          <a:p>
            <a:pPr marL="120015" indent="0">
              <a:buNone/>
            </a:pPr>
            <a:r>
              <a:rPr lang="en-US" sz="2000" dirty="0">
                <a:latin typeface="Times New Roman" panose="02020603050405020304" pitchFamily="18" charset="0"/>
                <a:cs typeface="Times New Roman" panose="02020603050405020304" pitchFamily="18" charset="0"/>
              </a:rPr>
              <a:t>iv. 2 GB Available Storage</a:t>
            </a:r>
          </a:p>
          <a:p>
            <a:pPr marL="120015" indent="0">
              <a:buNone/>
            </a:pPr>
            <a:endParaRPr lang="en-US" sz="2000" dirty="0">
              <a:latin typeface="Times New Roman" panose="02020603050405020304" pitchFamily="18" charset="0"/>
              <a:cs typeface="Times New Roman" panose="02020603050405020304" pitchFamily="18" charset="0"/>
            </a:endParaRPr>
          </a:p>
          <a:p>
            <a:pPr marL="120015" indent="0">
              <a:buNone/>
            </a:pPr>
            <a:r>
              <a:rPr lang="en-US" sz="2000" dirty="0">
                <a:latin typeface="Times New Roman" panose="02020603050405020304" pitchFamily="18" charset="0"/>
                <a:cs typeface="Times New Roman" panose="02020603050405020304" pitchFamily="18" charset="0"/>
              </a:rPr>
              <a:t>Software Requirements: -</a:t>
            </a:r>
          </a:p>
          <a:p>
            <a:pPr marL="120015" indent="0">
              <a:buNone/>
            </a:pPr>
            <a:r>
              <a:rPr lang="en-US" sz="2000" dirty="0">
                <a:latin typeface="Times New Roman" panose="02020603050405020304" pitchFamily="18" charset="0"/>
                <a:cs typeface="Times New Roman" panose="02020603050405020304" pitchFamily="18" charset="0"/>
              </a:rPr>
              <a:t>Android 13 and above with API level 33 and above</a:t>
            </a:r>
          </a:p>
          <a:p>
            <a:pPr marL="120015"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931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Feasibility Study</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462915" indent="-342900">
              <a:buAutoNum type="arabicPeriod"/>
            </a:pPr>
            <a:r>
              <a:rPr lang="en-US" sz="1800" dirty="0">
                <a:latin typeface="Times New Roman" panose="02020603050405020304" pitchFamily="18" charset="0"/>
                <a:cs typeface="Times New Roman" panose="02020603050405020304" pitchFamily="18" charset="0"/>
              </a:rPr>
              <a:t>Technical Feasibility: The project can be technically implemented with readily available development tools and expertise. Animations can be effectively integrated.</a:t>
            </a:r>
          </a:p>
          <a:p>
            <a:pPr marL="462915" indent="-342900">
              <a:buAutoNum type="arabicPeriod"/>
            </a:pPr>
            <a:r>
              <a:rPr lang="en-US" sz="1800" dirty="0">
                <a:latin typeface="Times New Roman" panose="02020603050405020304" pitchFamily="18" charset="0"/>
                <a:cs typeface="Times New Roman" panose="02020603050405020304" pitchFamily="18" charset="0"/>
              </a:rPr>
              <a:t>Operational Feasibility: The project aligns with the developer's capabilities and resources. Integration into existing operations is feasible.</a:t>
            </a:r>
          </a:p>
          <a:p>
            <a:pPr marL="462915" indent="-342900">
              <a:buAutoNum type="arabicPeriod"/>
            </a:pPr>
            <a:r>
              <a:rPr lang="en-US" sz="1800" dirty="0">
                <a:latin typeface="Times New Roman" panose="02020603050405020304" pitchFamily="18" charset="0"/>
                <a:cs typeface="Times New Roman" panose="02020603050405020304" pitchFamily="18" charset="0"/>
              </a:rPr>
              <a:t>Legal and Regulatory Feasibility: No significant legal barriers are foreseen, and compliance with app store guidelines is ensured.</a:t>
            </a:r>
          </a:p>
          <a:p>
            <a:pPr marL="462915" indent="-342900">
              <a:buAutoNum type="arabicPeriod"/>
            </a:pPr>
            <a:r>
              <a:rPr lang="en-US" sz="1800" dirty="0">
                <a:latin typeface="Times New Roman" panose="02020603050405020304" pitchFamily="18" charset="0"/>
                <a:cs typeface="Times New Roman" panose="02020603050405020304" pitchFamily="18" charset="0"/>
              </a:rPr>
              <a:t>Scheduling and Time Feasibility: Project timelines allow for timely development and deployment. </a:t>
            </a:r>
          </a:p>
        </p:txBody>
      </p:sp>
    </p:spTree>
    <p:extLst>
      <p:ext uri="{BB962C8B-B14F-4D97-AF65-F5344CB8AC3E}">
        <p14:creationId xmlns:p14="http://schemas.microsoft.com/office/powerpoint/2010/main" val="239368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254577"/>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Proposed Methodology</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111827"/>
            <a:ext cx="8229600" cy="3291840"/>
          </a:xfrm>
        </p:spPr>
        <p:txBody>
          <a:bodyPr>
            <a:normAutofit fontScale="92500"/>
          </a:bodyPr>
          <a:lstStyle/>
          <a:p>
            <a:pPr marL="462915" indent="-342900" algn="just">
              <a:buAutoNum type="arabicPeriod"/>
            </a:pPr>
            <a:r>
              <a:rPr lang="en-US" sz="1600" dirty="0">
                <a:latin typeface="Times New Roman" panose="02020603050405020304" pitchFamily="18" charset="0"/>
                <a:cs typeface="Times New Roman" panose="02020603050405020304" pitchFamily="18" charset="0"/>
              </a:rPr>
              <a:t>Project Initiation: Define the objectives and scope of the mobile Hand Cricket game project. Assess project feasibility, including resource availability and timeline constraints.</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Planning and Design: Develop a detailed project plan with milestones and deliverables. b) Choose the technology stack for mobile app development. c) Create the game design, including the user interface (UI) and basic animations.</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Development: Build the mobile app, implementing game logic, UI, and animations.</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Testing and Quality Assurance: Conduct rigorous testing, including functionality, user-friendliness, and performance. Address and resolve any identified issues or bugs.</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User Testing: Conduct user testing with a small group to gather feedback. Make improvements based on user suggestions and usability testing. </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User Guides: Include in-app help and instructions for playing the game.</a:t>
            </a:r>
          </a:p>
          <a:p>
            <a:pPr marL="462915" indent="-342900" algn="just">
              <a:buAutoNum type="arabicPeriod"/>
            </a:pPr>
            <a:r>
              <a:rPr lang="en-US" sz="1600" dirty="0">
                <a:latin typeface="Times New Roman" panose="02020603050405020304" pitchFamily="18" charset="0"/>
                <a:cs typeface="Times New Roman" panose="02020603050405020304" pitchFamily="18" charset="0"/>
              </a:rPr>
              <a:t>Project Closure: Verify that all project deliverables are complete and meet required standards.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2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278684"/>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Data Flow Diagram</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135934"/>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Level 0</a:t>
            </a:r>
          </a:p>
        </p:txBody>
      </p:sp>
      <p:pic>
        <p:nvPicPr>
          <p:cNvPr id="4" name="Picture 3">
            <a:extLst>
              <a:ext uri="{FF2B5EF4-FFF2-40B4-BE49-F238E27FC236}">
                <a16:creationId xmlns:a16="http://schemas.microsoft.com/office/drawing/2014/main" id="{59FB4D5E-BA6B-EAF3-7DBE-D22237A97766}"/>
              </a:ext>
            </a:extLst>
          </p:cNvPr>
          <p:cNvPicPr>
            <a:picLocks noChangeAspect="1"/>
          </p:cNvPicPr>
          <p:nvPr/>
        </p:nvPicPr>
        <p:blipFill>
          <a:blip r:embed="rId3"/>
          <a:stretch>
            <a:fillRect/>
          </a:stretch>
        </p:blipFill>
        <p:spPr>
          <a:xfrm>
            <a:off x="1932709" y="1135934"/>
            <a:ext cx="5534543" cy="3030821"/>
          </a:xfrm>
          <a:prstGeom prst="rect">
            <a:avLst/>
          </a:prstGeom>
        </p:spPr>
      </p:pic>
    </p:spTree>
    <p:extLst>
      <p:ext uri="{BB962C8B-B14F-4D97-AF65-F5344CB8AC3E}">
        <p14:creationId xmlns:p14="http://schemas.microsoft.com/office/powerpoint/2010/main" val="3519701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278684"/>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Data Flow Diagram</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135934"/>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Level 1</a:t>
            </a:r>
          </a:p>
        </p:txBody>
      </p:sp>
      <p:pic>
        <p:nvPicPr>
          <p:cNvPr id="4" name="Picture 3">
            <a:extLst>
              <a:ext uri="{FF2B5EF4-FFF2-40B4-BE49-F238E27FC236}">
                <a16:creationId xmlns:a16="http://schemas.microsoft.com/office/drawing/2014/main" id="{97602222-9DAC-76BD-C153-5077D21EBC83}"/>
              </a:ext>
            </a:extLst>
          </p:cNvPr>
          <p:cNvPicPr>
            <a:picLocks noChangeAspect="1"/>
          </p:cNvPicPr>
          <p:nvPr/>
        </p:nvPicPr>
        <p:blipFill>
          <a:blip r:embed="rId3"/>
          <a:stretch>
            <a:fillRect/>
          </a:stretch>
        </p:blipFill>
        <p:spPr>
          <a:xfrm>
            <a:off x="1735283" y="1028872"/>
            <a:ext cx="6359236" cy="3398902"/>
          </a:xfrm>
          <a:prstGeom prst="rect">
            <a:avLst/>
          </a:prstGeom>
        </p:spPr>
      </p:pic>
    </p:spTree>
    <p:extLst>
      <p:ext uri="{BB962C8B-B14F-4D97-AF65-F5344CB8AC3E}">
        <p14:creationId xmlns:p14="http://schemas.microsoft.com/office/powerpoint/2010/main" val="292332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278684"/>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Data Flow Diagram</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135934"/>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Level 2</a:t>
            </a:r>
          </a:p>
        </p:txBody>
      </p:sp>
      <p:pic>
        <p:nvPicPr>
          <p:cNvPr id="4" name="Picture 3">
            <a:extLst>
              <a:ext uri="{FF2B5EF4-FFF2-40B4-BE49-F238E27FC236}">
                <a16:creationId xmlns:a16="http://schemas.microsoft.com/office/drawing/2014/main" id="{2A289A14-D85F-A54E-14A4-DA0A7C44C963}"/>
              </a:ext>
            </a:extLst>
          </p:cNvPr>
          <p:cNvPicPr>
            <a:picLocks noChangeAspect="1"/>
          </p:cNvPicPr>
          <p:nvPr/>
        </p:nvPicPr>
        <p:blipFill>
          <a:blip r:embed="rId3"/>
          <a:stretch>
            <a:fillRect/>
          </a:stretch>
        </p:blipFill>
        <p:spPr>
          <a:xfrm>
            <a:off x="2101440" y="1214784"/>
            <a:ext cx="4021257" cy="3212990"/>
          </a:xfrm>
          <a:prstGeom prst="rect">
            <a:avLst/>
          </a:prstGeom>
        </p:spPr>
      </p:pic>
    </p:spTree>
    <p:extLst>
      <p:ext uri="{BB962C8B-B14F-4D97-AF65-F5344CB8AC3E}">
        <p14:creationId xmlns:p14="http://schemas.microsoft.com/office/powerpoint/2010/main" val="1974726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175457"/>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Activity Diagram</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5422E1D2-26D1-D5EC-E006-3F32A9C72AE1}"/>
              </a:ext>
            </a:extLst>
          </p:cNvPr>
          <p:cNvPicPr>
            <a:picLocks noChangeAspect="1"/>
          </p:cNvPicPr>
          <p:nvPr/>
        </p:nvPicPr>
        <p:blipFill>
          <a:blip r:embed="rId3"/>
          <a:stretch>
            <a:fillRect/>
          </a:stretch>
        </p:blipFill>
        <p:spPr>
          <a:xfrm>
            <a:off x="2019328" y="419372"/>
            <a:ext cx="3488337" cy="4304755"/>
          </a:xfrm>
          <a:prstGeom prst="rect">
            <a:avLst/>
          </a:prstGeom>
        </p:spPr>
      </p:pic>
    </p:spTree>
    <p:extLst>
      <p:ext uri="{BB962C8B-B14F-4D97-AF65-F5344CB8AC3E}">
        <p14:creationId xmlns:p14="http://schemas.microsoft.com/office/powerpoint/2010/main" val="349670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p:txBody>
          <a:bodyPr>
            <a:normAutofit/>
          </a:bodyPr>
          <a:lstStyle/>
          <a:p>
            <a:pPr marL="120015" indent="0">
              <a:buNone/>
            </a:pPr>
            <a:r>
              <a:rPr lang="en-US" sz="2400" b="1" dirty="0">
                <a:latin typeface="Times New Roman" panose="02020603050405020304" pitchFamily="18" charset="0"/>
                <a:cs typeface="Times New Roman" panose="02020603050405020304" pitchFamily="18" charset="0"/>
              </a:rPr>
              <a:t>Loading Activity</a:t>
            </a:r>
          </a:p>
          <a:p>
            <a:pPr marL="120015" indent="0">
              <a:buNone/>
            </a:pPr>
            <a:r>
              <a:rPr lang="en-US" sz="1800" dirty="0">
                <a:latin typeface="Times New Roman" panose="02020603050405020304" pitchFamily="18" charset="0"/>
                <a:cs typeface="Times New Roman" panose="02020603050405020304" pitchFamily="18" charset="0"/>
              </a:rPr>
              <a:t>This activity is the first to be displayed when the application is 	               launched.</a:t>
            </a:r>
          </a:p>
          <a:p>
            <a:pPr marL="120015" indent="0">
              <a:buNone/>
            </a:pPr>
            <a:r>
              <a:rPr lang="en-US" sz="1800" dirty="0">
                <a:latin typeface="Times New Roman" panose="02020603050405020304" pitchFamily="18" charset="0"/>
                <a:cs typeface="Times New Roman" panose="02020603050405020304" pitchFamily="18" charset="0"/>
              </a:rPr>
              <a:t>It only consists of a loading bar at the bottom.</a:t>
            </a:r>
          </a:p>
        </p:txBody>
      </p:sp>
      <p:pic>
        <p:nvPicPr>
          <p:cNvPr id="5" name="Picture 4">
            <a:extLst>
              <a:ext uri="{FF2B5EF4-FFF2-40B4-BE49-F238E27FC236}">
                <a16:creationId xmlns:a16="http://schemas.microsoft.com/office/drawing/2014/main" id="{C2808A16-A163-4FD7-BB36-DC7FCC94DBB0}"/>
              </a:ext>
            </a:extLst>
          </p:cNvPr>
          <p:cNvPicPr>
            <a:picLocks noChangeAspect="1"/>
          </p:cNvPicPr>
          <p:nvPr/>
        </p:nvPicPr>
        <p:blipFill rotWithShape="1">
          <a:blip r:embed="rId3"/>
          <a:srcRect t="3232" b="7778"/>
          <a:stretch/>
        </p:blipFill>
        <p:spPr>
          <a:xfrm>
            <a:off x="6958693" y="1118061"/>
            <a:ext cx="1664689" cy="3291841"/>
          </a:xfrm>
          <a:prstGeom prst="rect">
            <a:avLst/>
          </a:prstGeom>
        </p:spPr>
      </p:pic>
    </p:spTree>
    <p:extLst>
      <p:ext uri="{BB962C8B-B14F-4D97-AF65-F5344CB8AC3E}">
        <p14:creationId xmlns:p14="http://schemas.microsoft.com/office/powerpoint/2010/main" val="3292161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p:txBody>
          <a:bodyPr>
            <a:normAutofit/>
          </a:bodyPr>
          <a:lstStyle/>
          <a:p>
            <a:pPr marL="120015" indent="0">
              <a:buNone/>
            </a:pPr>
            <a:r>
              <a:rPr lang="en-US" sz="2400" b="1" dirty="0">
                <a:latin typeface="Times New Roman" panose="02020603050405020304" pitchFamily="18" charset="0"/>
                <a:cs typeface="Times New Roman" panose="02020603050405020304" pitchFamily="18" charset="0"/>
              </a:rPr>
              <a:t>Toss Activity</a:t>
            </a:r>
          </a:p>
          <a:p>
            <a:pPr marL="120015" indent="0">
              <a:buNone/>
            </a:pPr>
            <a:r>
              <a:rPr lang="en-US" sz="1800" dirty="0">
                <a:latin typeface="Times New Roman" panose="02020603050405020304" pitchFamily="18" charset="0"/>
                <a:cs typeface="Times New Roman" panose="02020603050405020304" pitchFamily="18" charset="0"/>
              </a:rPr>
              <a:t>This activity is the next to be displayed.</a:t>
            </a:r>
          </a:p>
          <a:p>
            <a:pPr marL="120015" indent="0">
              <a:buNone/>
            </a:pPr>
            <a:r>
              <a:rPr lang="en-US" sz="1800" dirty="0">
                <a:latin typeface="Times New Roman" panose="02020603050405020304" pitchFamily="18" charset="0"/>
                <a:cs typeface="Times New Roman" panose="02020603050405020304" pitchFamily="18" charset="0"/>
              </a:rPr>
              <a:t>It allows the user to select their input for the toss.</a:t>
            </a:r>
          </a:p>
          <a:p>
            <a:pPr marL="120015" indent="0">
              <a:buNone/>
            </a:pPr>
            <a:r>
              <a:rPr lang="en-US" sz="1800" dirty="0">
                <a:latin typeface="Times New Roman" panose="02020603050405020304" pitchFamily="18" charset="0"/>
                <a:cs typeface="Times New Roman" panose="02020603050405020304" pitchFamily="18" charset="0"/>
              </a:rPr>
              <a:t>If user wins, they are allowed to choose between 			   batting and bowling. Else, computer chooses.</a:t>
            </a:r>
          </a:p>
        </p:txBody>
      </p:sp>
      <p:pic>
        <p:nvPicPr>
          <p:cNvPr id="4" name="Picture 3">
            <a:extLst>
              <a:ext uri="{FF2B5EF4-FFF2-40B4-BE49-F238E27FC236}">
                <a16:creationId xmlns:a16="http://schemas.microsoft.com/office/drawing/2014/main" id="{B2A020B2-208C-2D9B-D5AD-31972F06DB3D}"/>
              </a:ext>
            </a:extLst>
          </p:cNvPr>
          <p:cNvPicPr>
            <a:picLocks noChangeAspect="1"/>
          </p:cNvPicPr>
          <p:nvPr/>
        </p:nvPicPr>
        <p:blipFill>
          <a:blip r:embed="rId3"/>
          <a:stretch>
            <a:fillRect/>
          </a:stretch>
        </p:blipFill>
        <p:spPr>
          <a:xfrm>
            <a:off x="5412964" y="1140433"/>
            <a:ext cx="1633870" cy="3292125"/>
          </a:xfrm>
          <a:prstGeom prst="rect">
            <a:avLst/>
          </a:prstGeom>
        </p:spPr>
      </p:pic>
      <p:pic>
        <p:nvPicPr>
          <p:cNvPr id="6" name="Picture 5">
            <a:extLst>
              <a:ext uri="{FF2B5EF4-FFF2-40B4-BE49-F238E27FC236}">
                <a16:creationId xmlns:a16="http://schemas.microsoft.com/office/drawing/2014/main" id="{188D0327-7614-6B02-C0EA-FBBE76A0122F}"/>
              </a:ext>
            </a:extLst>
          </p:cNvPr>
          <p:cNvPicPr>
            <a:picLocks noChangeAspect="1"/>
          </p:cNvPicPr>
          <p:nvPr/>
        </p:nvPicPr>
        <p:blipFill>
          <a:blip r:embed="rId4"/>
          <a:stretch>
            <a:fillRect/>
          </a:stretch>
        </p:blipFill>
        <p:spPr>
          <a:xfrm>
            <a:off x="7177553" y="1140433"/>
            <a:ext cx="1639966" cy="3292125"/>
          </a:xfrm>
          <a:prstGeom prst="rect">
            <a:avLst/>
          </a:prstGeom>
        </p:spPr>
      </p:pic>
    </p:spTree>
    <p:extLst>
      <p:ext uri="{BB962C8B-B14F-4D97-AF65-F5344CB8AC3E}">
        <p14:creationId xmlns:p14="http://schemas.microsoft.com/office/powerpoint/2010/main" val="63253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7" name="Picture 6">
            <a:extLst>
              <a:ext uri="{FF2B5EF4-FFF2-40B4-BE49-F238E27FC236}">
                <a16:creationId xmlns:a16="http://schemas.microsoft.com/office/drawing/2014/main" id="{D8DEB6F1-54A2-8B0F-78C2-E01ADEB799A6}"/>
              </a:ext>
            </a:extLst>
          </p:cNvPr>
          <p:cNvPicPr>
            <a:picLocks noChangeAspect="1"/>
          </p:cNvPicPr>
          <p:nvPr/>
        </p:nvPicPr>
        <p:blipFill>
          <a:blip r:embed="rId3"/>
          <a:stretch>
            <a:fillRect/>
          </a:stretch>
        </p:blipFill>
        <p:spPr>
          <a:xfrm>
            <a:off x="7177553" y="1134337"/>
            <a:ext cx="1633870" cy="3292125"/>
          </a:xfrm>
          <a:prstGeom prst="rect">
            <a:avLst/>
          </a:prstGeom>
        </p:spPr>
      </p:pic>
      <p:pic>
        <p:nvPicPr>
          <p:cNvPr id="5" name="Picture 4">
            <a:extLst>
              <a:ext uri="{FF2B5EF4-FFF2-40B4-BE49-F238E27FC236}">
                <a16:creationId xmlns:a16="http://schemas.microsoft.com/office/drawing/2014/main" id="{4A1A27F2-15DA-1E33-DDE3-7E591318837F}"/>
              </a:ext>
            </a:extLst>
          </p:cNvPr>
          <p:cNvPicPr>
            <a:picLocks noChangeAspect="1"/>
          </p:cNvPicPr>
          <p:nvPr/>
        </p:nvPicPr>
        <p:blipFill>
          <a:blip r:embed="rId4"/>
          <a:stretch>
            <a:fillRect/>
          </a:stretch>
        </p:blipFill>
        <p:spPr>
          <a:xfrm>
            <a:off x="5412964" y="1140433"/>
            <a:ext cx="1633870" cy="3286029"/>
          </a:xfrm>
          <a:prstGeom prst="rect">
            <a:avLst/>
          </a:prstGeom>
        </p:spPr>
      </p:pic>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p:txBody>
          <a:bodyPr>
            <a:normAutofit/>
          </a:bodyPr>
          <a:lstStyle/>
          <a:p>
            <a:pPr marL="120015" indent="0">
              <a:buNone/>
            </a:pPr>
            <a:r>
              <a:rPr lang="en-US" sz="2400" b="1" dirty="0">
                <a:latin typeface="Times New Roman" panose="02020603050405020304" pitchFamily="18" charset="0"/>
                <a:cs typeface="Times New Roman" panose="02020603050405020304" pitchFamily="18" charset="0"/>
              </a:rPr>
              <a:t>Main Activity</a:t>
            </a:r>
          </a:p>
          <a:p>
            <a:pPr marL="120015" indent="0">
              <a:buNone/>
            </a:pPr>
            <a:r>
              <a:rPr lang="en-US" sz="1800" dirty="0">
                <a:latin typeface="Times New Roman" panose="02020603050405020304" pitchFamily="18" charset="0"/>
                <a:cs typeface="Times New Roman" panose="02020603050405020304" pitchFamily="18" charset="0"/>
              </a:rPr>
              <a:t>This activity is the heart of the application.</a:t>
            </a:r>
          </a:p>
          <a:p>
            <a:pPr marL="120015" indent="0">
              <a:buNone/>
            </a:pPr>
            <a:r>
              <a:rPr lang="en-US" sz="1800" dirty="0">
                <a:latin typeface="Times New Roman" panose="02020603050405020304" pitchFamily="18" charset="0"/>
                <a:cs typeface="Times New Roman" panose="02020603050405020304" pitchFamily="18" charset="0"/>
              </a:rPr>
              <a:t>It allows the user to select their input for the main 		             algorithm.</a:t>
            </a:r>
          </a:p>
        </p:txBody>
      </p:sp>
    </p:spTree>
    <p:extLst>
      <p:ext uri="{BB962C8B-B14F-4D97-AF65-F5344CB8AC3E}">
        <p14:creationId xmlns:p14="http://schemas.microsoft.com/office/powerpoint/2010/main" val="377263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500048"/>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dirty="0">
                <a:latin typeface="Times New Roman"/>
                <a:ea typeface="Times New Roman"/>
                <a:cs typeface="Times New Roman"/>
                <a:sym typeface="Times New Roman"/>
              </a:rPr>
              <a:t>Index</a:t>
            </a:r>
            <a:endParaRPr sz="4000" dirty="0"/>
          </a:p>
        </p:txBody>
      </p:sp>
      <p:sp>
        <p:nvSpPr>
          <p:cNvPr id="343" name="Google Shape;343;p2"/>
          <p:cNvSpPr txBox="1">
            <a:spLocks noGrp="1"/>
          </p:cNvSpPr>
          <p:nvPr>
            <p:ph type="body" idx="1"/>
          </p:nvPr>
        </p:nvSpPr>
        <p:spPr>
          <a:xfrm>
            <a:off x="428596" y="1071552"/>
            <a:ext cx="8229600" cy="3372406"/>
          </a:xfrm>
          <a:prstGeom prst="rect">
            <a:avLst/>
          </a:prstGeom>
          <a:noFill/>
          <a:ln>
            <a:noFill/>
          </a:ln>
        </p:spPr>
        <p:txBody>
          <a:bodyPr spcFirstLastPara="1" wrap="square" lIns="91425" tIns="45700" rIns="91425" bIns="45700" anchor="t" anchorCtr="0">
            <a:noAutofit/>
          </a:bodyPr>
          <a:lstStyle/>
          <a:p>
            <a:pPr marL="274320" lvl="0" indent="-274320" algn="l" rtl="0">
              <a:lnSpc>
                <a:spcPct val="100000"/>
              </a:lnSpc>
              <a:spcBef>
                <a:spcPts val="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Introduction to Topic</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Need of Project</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Problem Statement</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Literature survey</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Algorithm for Project Development</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Block Diagram/ Architecture</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Flow-chart </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Requirement Hardware and Software</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Feasibility Study</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Proposed Methodology</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Data Flow Diagram</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Activity Diagram</a:t>
            </a:r>
            <a:endParaRPr dirty="0">
              <a:latin typeface="Times New Roman" panose="02020603050405020304" pitchFamily="18" charset="0"/>
              <a:cs typeface="Times New Roman" panose="02020603050405020304" pitchFamily="18" charset="0"/>
            </a:endParaRPr>
          </a:p>
          <a:p>
            <a:pPr marL="274320" lvl="0" indent="-274320" algn="l" rtl="0">
              <a:lnSpc>
                <a:spcPct val="100000"/>
              </a:lnSpc>
              <a:spcBef>
                <a:spcPts val="240"/>
              </a:spcBef>
              <a:spcAft>
                <a:spcPts val="0"/>
              </a:spcAft>
              <a:buSzPts val="1140"/>
              <a:buChar char="⚫"/>
            </a:pPr>
            <a:r>
              <a:rPr lang="en-US" sz="1200" b="1" dirty="0">
                <a:latin typeface="Times New Roman" panose="02020603050405020304" pitchFamily="18" charset="0"/>
                <a:ea typeface="Times New Roman"/>
                <a:cs typeface="Times New Roman" panose="02020603050405020304" pitchFamily="18" charset="0"/>
                <a:sym typeface="Times New Roman"/>
              </a:rPr>
              <a:t>Implementation Details/ Screenshots of GUI</a:t>
            </a: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201930" algn="l" rtl="0">
              <a:lnSpc>
                <a:spcPct val="100000"/>
              </a:lnSpc>
              <a:spcBef>
                <a:spcPts val="240"/>
              </a:spcBef>
              <a:spcAft>
                <a:spcPts val="0"/>
              </a:spcAft>
              <a:buSzPts val="1140"/>
              <a:buNone/>
            </a:pPr>
            <a:endParaRPr sz="12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None/>
            </a:pPr>
            <a:endParaRPr sz="1600" b="1" dirty="0">
              <a:latin typeface="Times New Roman" panose="02020603050405020304" pitchFamily="18" charset="0"/>
              <a:ea typeface="Times New Roman"/>
              <a:cs typeface="Times New Roman" panose="02020603050405020304" pitchFamily="18" charset="0"/>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4" name="Picture 3">
            <a:extLst>
              <a:ext uri="{FF2B5EF4-FFF2-40B4-BE49-F238E27FC236}">
                <a16:creationId xmlns:a16="http://schemas.microsoft.com/office/drawing/2014/main" id="{DB9E4A75-52B0-8F52-F756-E9FA5FE48A2E}"/>
              </a:ext>
            </a:extLst>
          </p:cNvPr>
          <p:cNvPicPr>
            <a:picLocks noChangeAspect="1"/>
          </p:cNvPicPr>
          <p:nvPr/>
        </p:nvPicPr>
        <p:blipFill>
          <a:blip r:embed="rId3"/>
          <a:stretch>
            <a:fillRect/>
          </a:stretch>
        </p:blipFill>
        <p:spPr>
          <a:xfrm>
            <a:off x="5412964" y="1134337"/>
            <a:ext cx="1646063" cy="3292125"/>
          </a:xfrm>
          <a:prstGeom prst="rect">
            <a:avLst/>
          </a:prstGeom>
        </p:spPr>
      </p:pic>
      <p:pic>
        <p:nvPicPr>
          <p:cNvPr id="6" name="Picture 5">
            <a:extLst>
              <a:ext uri="{FF2B5EF4-FFF2-40B4-BE49-F238E27FC236}">
                <a16:creationId xmlns:a16="http://schemas.microsoft.com/office/drawing/2014/main" id="{43BA7972-6D78-3AFC-54F5-459C3D9A801C}"/>
              </a:ext>
            </a:extLst>
          </p:cNvPr>
          <p:cNvPicPr>
            <a:picLocks noChangeAspect="1"/>
          </p:cNvPicPr>
          <p:nvPr/>
        </p:nvPicPr>
        <p:blipFill>
          <a:blip r:embed="rId4"/>
          <a:stretch>
            <a:fillRect/>
          </a:stretch>
        </p:blipFill>
        <p:spPr>
          <a:xfrm>
            <a:off x="7121338" y="1134337"/>
            <a:ext cx="1627773" cy="3292125"/>
          </a:xfrm>
          <a:prstGeom prst="rect">
            <a:avLst/>
          </a:prstGeom>
        </p:spPr>
      </p:pic>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p:txBody>
          <a:bodyPr>
            <a:normAutofit/>
          </a:bodyPr>
          <a:lstStyle/>
          <a:p>
            <a:pPr marL="120015" indent="0">
              <a:buNone/>
            </a:pPr>
            <a:r>
              <a:rPr lang="en-US" sz="2400" b="1" dirty="0">
                <a:latin typeface="Times New Roman" panose="02020603050405020304" pitchFamily="18" charset="0"/>
                <a:cs typeface="Times New Roman" panose="02020603050405020304" pitchFamily="18" charset="0"/>
              </a:rPr>
              <a:t>Pause Menu</a:t>
            </a:r>
          </a:p>
          <a:p>
            <a:pPr marL="120015" indent="0">
              <a:buNone/>
            </a:pPr>
            <a:r>
              <a:rPr lang="en-US" sz="1800" dirty="0">
                <a:latin typeface="Times New Roman" panose="02020603050405020304" pitchFamily="18" charset="0"/>
                <a:cs typeface="Times New Roman" panose="02020603050405020304" pitchFamily="18" charset="0"/>
              </a:rPr>
              <a:t>The pause menu displays the option to start a 			            completely new game.</a:t>
            </a:r>
          </a:p>
          <a:p>
            <a:pPr marL="120015" indent="0">
              <a:buNone/>
            </a:pPr>
            <a:r>
              <a:rPr lang="en-US" sz="1800" dirty="0">
                <a:latin typeface="Times New Roman" panose="02020603050405020304" pitchFamily="18" charset="0"/>
                <a:cs typeface="Times New Roman" panose="02020603050405020304" pitchFamily="18" charset="0"/>
              </a:rPr>
              <a:t>The credits menu displays the developers 			         information.</a:t>
            </a:r>
          </a:p>
        </p:txBody>
      </p:sp>
    </p:spTree>
    <p:extLst>
      <p:ext uri="{BB962C8B-B14F-4D97-AF65-F5344CB8AC3E}">
        <p14:creationId xmlns:p14="http://schemas.microsoft.com/office/powerpoint/2010/main" val="2808271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7" name="Picture 6">
            <a:extLst>
              <a:ext uri="{FF2B5EF4-FFF2-40B4-BE49-F238E27FC236}">
                <a16:creationId xmlns:a16="http://schemas.microsoft.com/office/drawing/2014/main" id="{B33272AD-8F69-6047-435A-AD3B753AF521}"/>
              </a:ext>
            </a:extLst>
          </p:cNvPr>
          <p:cNvPicPr>
            <a:picLocks noChangeAspect="1"/>
          </p:cNvPicPr>
          <p:nvPr/>
        </p:nvPicPr>
        <p:blipFill>
          <a:blip r:embed="rId3"/>
          <a:stretch>
            <a:fillRect/>
          </a:stretch>
        </p:blipFill>
        <p:spPr>
          <a:xfrm>
            <a:off x="5187393" y="1134336"/>
            <a:ext cx="1871634" cy="3316511"/>
          </a:xfrm>
          <a:prstGeom prst="rect">
            <a:avLst/>
          </a:prstGeom>
        </p:spPr>
      </p:pic>
      <p:pic>
        <p:nvPicPr>
          <p:cNvPr id="5" name="Picture 4">
            <a:extLst>
              <a:ext uri="{FF2B5EF4-FFF2-40B4-BE49-F238E27FC236}">
                <a16:creationId xmlns:a16="http://schemas.microsoft.com/office/drawing/2014/main" id="{AE8C2860-635C-84C7-F793-1A3355A5B7DC}"/>
              </a:ext>
            </a:extLst>
          </p:cNvPr>
          <p:cNvPicPr>
            <a:picLocks noChangeAspect="1"/>
          </p:cNvPicPr>
          <p:nvPr/>
        </p:nvPicPr>
        <p:blipFill>
          <a:blip r:embed="rId4"/>
          <a:stretch>
            <a:fillRect/>
          </a:stretch>
        </p:blipFill>
        <p:spPr>
          <a:xfrm>
            <a:off x="7121338" y="1140432"/>
            <a:ext cx="1877731" cy="3286029"/>
          </a:xfrm>
          <a:prstGeom prst="rect">
            <a:avLst/>
          </a:prstGeom>
        </p:spPr>
      </p:pic>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340203"/>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197453"/>
            <a:ext cx="8229600" cy="3291840"/>
          </a:xfrm>
        </p:spPr>
        <p:txBody>
          <a:bodyPr>
            <a:normAutofit/>
          </a:bodyPr>
          <a:lstStyle/>
          <a:p>
            <a:pPr marL="120015" indent="0">
              <a:buNone/>
            </a:pPr>
            <a:r>
              <a:rPr lang="en-US" sz="1800" b="1" dirty="0">
                <a:latin typeface="Times New Roman" panose="02020603050405020304" pitchFamily="18" charset="0"/>
                <a:cs typeface="Times New Roman" panose="02020603050405020304" pitchFamily="18" charset="0"/>
              </a:rPr>
              <a:t>Animations</a:t>
            </a:r>
            <a:endParaRPr lang="en-US" sz="1800" dirty="0">
              <a:latin typeface="Times New Roman" panose="02020603050405020304" pitchFamily="18" charset="0"/>
              <a:cs typeface="Times New Roman" panose="02020603050405020304" pitchFamily="18" charset="0"/>
            </a:endParaRPr>
          </a:p>
          <a:p>
            <a:pPr marL="120015" indent="0">
              <a:buNone/>
            </a:pPr>
            <a:r>
              <a:rPr lang="en-US" sz="1800" dirty="0">
                <a:latin typeface="Times New Roman" panose="02020603050405020304" pitchFamily="18" charset="0"/>
                <a:cs typeface="Times New Roman" panose="02020603050405020304" pitchFamily="18" charset="0"/>
              </a:rPr>
              <a:t>Animations have been 					                included in the application 						         for a more immersive 					           experience.</a:t>
            </a:r>
          </a:p>
          <a:p>
            <a:pPr marL="120015" indent="0">
              <a:buNone/>
            </a:pPr>
            <a:r>
              <a:rPr lang="en-US" sz="1800" dirty="0">
                <a:latin typeface="Times New Roman" panose="02020603050405020304" pitchFamily="18" charset="0"/>
                <a:cs typeface="Times New Roman" panose="02020603050405020304" pitchFamily="18" charset="0"/>
              </a:rPr>
              <a:t>The animations are made 						     using Unity.</a:t>
            </a:r>
          </a:p>
        </p:txBody>
      </p:sp>
      <p:pic>
        <p:nvPicPr>
          <p:cNvPr id="8" name="Picture 7">
            <a:extLst>
              <a:ext uri="{FF2B5EF4-FFF2-40B4-BE49-F238E27FC236}">
                <a16:creationId xmlns:a16="http://schemas.microsoft.com/office/drawing/2014/main" id="{4F87CAEE-A379-CD7F-A72F-768CF00A5D34}"/>
              </a:ext>
            </a:extLst>
          </p:cNvPr>
          <p:cNvPicPr>
            <a:picLocks noChangeAspect="1"/>
          </p:cNvPicPr>
          <p:nvPr/>
        </p:nvPicPr>
        <p:blipFill>
          <a:blip r:embed="rId5"/>
          <a:stretch>
            <a:fillRect/>
          </a:stretch>
        </p:blipFill>
        <p:spPr>
          <a:xfrm>
            <a:off x="3271737" y="1177011"/>
            <a:ext cx="1853345" cy="3273836"/>
          </a:xfrm>
          <a:prstGeom prst="rect">
            <a:avLst/>
          </a:prstGeom>
        </p:spPr>
      </p:pic>
    </p:spTree>
    <p:extLst>
      <p:ext uri="{BB962C8B-B14F-4D97-AF65-F5344CB8AC3E}">
        <p14:creationId xmlns:p14="http://schemas.microsoft.com/office/powerpoint/2010/main" val="50770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4" name="Title 3">
            <a:extLst>
              <a:ext uri="{FF2B5EF4-FFF2-40B4-BE49-F238E27FC236}">
                <a16:creationId xmlns:a16="http://schemas.microsoft.com/office/drawing/2014/main" id="{F204925F-C15C-3845-9B4A-92DF06A04FEE}"/>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Introduction</a:t>
            </a:r>
          </a:p>
        </p:txBody>
      </p:sp>
      <p:sp>
        <p:nvSpPr>
          <p:cNvPr id="5" name="Text Placeholder 4">
            <a:extLst>
              <a:ext uri="{FF2B5EF4-FFF2-40B4-BE49-F238E27FC236}">
                <a16:creationId xmlns:a16="http://schemas.microsoft.com/office/drawing/2014/main" id="{0AF748DC-7EC6-6E30-F6A8-C4B61F248D2D}"/>
              </a:ext>
            </a:extLst>
          </p:cNvPr>
          <p:cNvSpPr>
            <a:spLocks noGrp="1"/>
          </p:cNvSpPr>
          <p:nvPr>
            <p:ph type="body" idx="1"/>
          </p:nvPr>
        </p:nvSpPr>
        <p:spPr>
          <a:xfrm>
            <a:off x="457200" y="1257300"/>
            <a:ext cx="8229600" cy="3291840"/>
          </a:xfrm>
        </p:spPr>
        <p:txBody>
          <a:bodyPr>
            <a:normAutofit/>
          </a:bodyPr>
          <a:lstStyle/>
          <a:p>
            <a:pPr marL="120015" indent="0" algn="just">
              <a:buNone/>
            </a:pPr>
            <a:r>
              <a:rPr lang="en-US" sz="2400" dirty="0">
                <a:effectLst/>
                <a:latin typeface="Cambria" panose="02040503050406030204" pitchFamily="18" charset="0"/>
                <a:ea typeface="Liberation Serif"/>
                <a:cs typeface="Liberation Serif"/>
              </a:rPr>
              <a:t>"Hand Cricket" is a specially crafted Android application that aims to bring the cherished street game of Hand Cricket into the digital realm, providing users with an enthralling and interactive experience. This app serves as a virtual playground for those who fondly remember playing Hand Cricket during recess in school. It transforms the traditional game into an engaging digital format, allowing players to indulge in thrilling matches.</a:t>
            </a:r>
            <a:endParaRPr lang="en-US" sz="2400" dirty="0">
              <a:effectLst/>
              <a:latin typeface="Liberation Serif"/>
              <a:ea typeface="Liberation Serif"/>
              <a:cs typeface="Liberation Serif"/>
            </a:endParaRPr>
          </a:p>
          <a:p>
            <a:pPr marL="120015"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378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Need of Project</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0" marR="0" indent="0" algn="just">
              <a:spcBef>
                <a:spcPts val="0"/>
              </a:spcBef>
              <a:spcAft>
                <a:spcPts val="0"/>
              </a:spcAft>
              <a:buNone/>
            </a:pPr>
            <a:r>
              <a:rPr lang="en-US" sz="1800" dirty="0">
                <a:effectLst/>
                <a:latin typeface="Cambria" panose="02040503050406030204" pitchFamily="18" charset="0"/>
                <a:ea typeface="Liberation Serif"/>
                <a:cs typeface="Liberation Serif"/>
              </a:rPr>
              <a:t>1. Rekindling Nostalgia: I was inspired by the nostalgia associated with hand cricket. This game is a cherished part of many people's childhoods, and I wanted to create a digital version that could help people relive those joyful moments. </a:t>
            </a:r>
            <a:endParaRPr lang="en-US" sz="1800" dirty="0">
              <a:effectLst/>
              <a:latin typeface="Liberation Serif"/>
              <a:ea typeface="Liberation Serif"/>
              <a:cs typeface="Liberation Serif"/>
            </a:endParaRPr>
          </a:p>
          <a:p>
            <a:pPr marL="0" marR="0" indent="0" algn="just">
              <a:spcBef>
                <a:spcPts val="0"/>
              </a:spcBef>
              <a:spcAft>
                <a:spcPts val="0"/>
              </a:spcAft>
              <a:buNone/>
            </a:pPr>
            <a:r>
              <a:rPr lang="en-US" sz="1800" dirty="0">
                <a:effectLst/>
                <a:latin typeface="Cambria" panose="02040503050406030204" pitchFamily="18" charset="0"/>
                <a:ea typeface="Liberation Serif"/>
                <a:cs typeface="Liberation Serif"/>
              </a:rPr>
              <a:t>2. Spreading Joy: Hand cricket is a game that transcends age and boundaries. It brings a smile to the faces of people, young and old. I wanted to share this joy with a broader audience, not just those who are familiar with it but also the newer generations who may have never experienced it.</a:t>
            </a:r>
            <a:endParaRPr lang="en-US" sz="1800" dirty="0">
              <a:effectLst/>
              <a:latin typeface="Liberation Serif"/>
              <a:ea typeface="Liberation Serif"/>
              <a:cs typeface="Liberation Serif"/>
            </a:endParaRPr>
          </a:p>
          <a:p>
            <a:pPr marL="0" marR="0" indent="0" algn="just">
              <a:spcBef>
                <a:spcPts val="0"/>
              </a:spcBef>
              <a:spcAft>
                <a:spcPts val="0"/>
              </a:spcAft>
              <a:buNone/>
            </a:pPr>
            <a:r>
              <a:rPr lang="en-US" sz="1800" dirty="0">
                <a:effectLst/>
                <a:latin typeface="Cambria" panose="02040503050406030204" pitchFamily="18" charset="0"/>
                <a:ea typeface="Liberation Serif"/>
                <a:cs typeface="Liberation Serif"/>
              </a:rPr>
              <a:t>3. Preserving Traditions: Hand cricket is a traditional street game that, in many places, is gradually fading into obscurity due to changing lifestyles and technologies. I wanted to contribute to preserving this wonderful tradition by bringing it into the digital age.</a:t>
            </a:r>
            <a:endParaRPr lang="en-US" sz="1800" dirty="0">
              <a:effectLst/>
              <a:latin typeface="Liberation Serif"/>
              <a:ea typeface="Liberation Serif"/>
              <a:cs typeface="Liberation Serif"/>
            </a:endParaRPr>
          </a:p>
          <a:p>
            <a:pPr marL="120015"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582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fontScale="85000" lnSpcReduction="20000"/>
          </a:bodyPr>
          <a:lstStyle/>
          <a:p>
            <a:pPr marL="120015" indent="0" algn="just">
              <a:buNone/>
            </a:pPr>
            <a:r>
              <a:rPr lang="en-US" sz="2400" dirty="0">
                <a:latin typeface="Times New Roman" panose="02020603050405020304" pitchFamily="18" charset="0"/>
                <a:cs typeface="Times New Roman" panose="02020603050405020304" pitchFamily="18" charset="0"/>
              </a:rPr>
              <a:t>In today's increasingly digitalized world, traditional street games like hand cricket are at risk of fading into obscurity, as they struggle to adapt to the changing interests and lifestyles of the newer generations. The absence of easily accessible and engaging digital platforms that faithfully replicate the hand cricket experience leaves enthusiasts and newcomers without a means to enjoy this beloved game. There is a pressing need to bridge the gap between the nostalgia associated with hand cricket and the digital age, preserving the tradition while making it accessible, enjoyable, and competitive for players of all ages. The problem at hand is the lack of an interactive and user-friendly application that captures the spirit of hand cricket and allows players to engage in the game with a computer-controlled opponent, thereby ensuring the survival and enjoyment of this cherished tradition in a modern context.</a:t>
            </a:r>
          </a:p>
        </p:txBody>
      </p:sp>
    </p:spTree>
    <p:extLst>
      <p:ext uri="{BB962C8B-B14F-4D97-AF65-F5344CB8AC3E}">
        <p14:creationId xmlns:p14="http://schemas.microsoft.com/office/powerpoint/2010/main" val="28150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Literature Survey</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0" marR="0" indent="0">
              <a:spcBef>
                <a:spcPts val="0"/>
              </a:spcBef>
              <a:spcAft>
                <a:spcPts val="0"/>
              </a:spcAft>
              <a:buNone/>
            </a:pPr>
            <a:r>
              <a:rPr lang="en-US" sz="1800" dirty="0">
                <a:effectLst/>
                <a:latin typeface="Times New Roman" panose="02020603050405020304" pitchFamily="18" charset="0"/>
                <a:ea typeface="Liberation Serif"/>
                <a:cs typeface="Times New Roman" panose="02020603050405020304" pitchFamily="18" charset="0"/>
              </a:rPr>
              <a:t>Few hand cricket applications created by lone developers are available on the internet. One such application is “Hand Cricket” by shijinmathew012 on GitHub.</a:t>
            </a:r>
            <a:endParaRPr lang="en-US" sz="1800" dirty="0">
              <a:latin typeface="Times New Roman" panose="02020603050405020304" pitchFamily="18" charset="0"/>
              <a:ea typeface="Liberation Serif"/>
              <a:cs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Liberation Serif"/>
                <a:cs typeface="Times New Roman" panose="02020603050405020304" pitchFamily="18" charset="0"/>
              </a:rPr>
              <a:t>Source: - </a:t>
            </a:r>
            <a:r>
              <a:rPr lang="en-US" sz="1800" u="sng" dirty="0">
                <a:solidFill>
                  <a:srgbClr val="0000FF"/>
                </a:solidFill>
                <a:effectLst/>
                <a:latin typeface="Times New Roman" panose="02020603050405020304" pitchFamily="18" charset="0"/>
                <a:ea typeface="Liberation Serif"/>
                <a:cs typeface="Times New Roman" panose="02020603050405020304" pitchFamily="18" charset="0"/>
                <a:hlinkClick r:id="rId3"/>
              </a:rPr>
              <a:t>shijinmathew012/</a:t>
            </a:r>
            <a:r>
              <a:rPr lang="en-US" sz="1800" u="sng" dirty="0" err="1">
                <a:solidFill>
                  <a:srgbClr val="0000FF"/>
                </a:solidFill>
                <a:effectLst/>
                <a:latin typeface="Times New Roman" panose="02020603050405020304" pitchFamily="18" charset="0"/>
                <a:ea typeface="Liberation Serif"/>
                <a:cs typeface="Times New Roman" panose="02020603050405020304" pitchFamily="18" charset="0"/>
                <a:hlinkClick r:id="rId3"/>
              </a:rPr>
              <a:t>HandCricket</a:t>
            </a:r>
            <a:r>
              <a:rPr lang="en-US" sz="1800" u="sng" dirty="0">
                <a:solidFill>
                  <a:srgbClr val="0000FF"/>
                </a:solidFill>
                <a:effectLst/>
                <a:latin typeface="Times New Roman" panose="02020603050405020304" pitchFamily="18" charset="0"/>
                <a:ea typeface="Liberation Serif"/>
                <a:cs typeface="Times New Roman" panose="02020603050405020304" pitchFamily="18" charset="0"/>
                <a:hlinkClick r:id="rId3"/>
              </a:rPr>
              <a:t>: Android app of </a:t>
            </a:r>
            <a:r>
              <a:rPr lang="en-US" sz="1800" u="sng" dirty="0" err="1">
                <a:solidFill>
                  <a:srgbClr val="0000FF"/>
                </a:solidFill>
                <a:effectLst/>
                <a:latin typeface="Times New Roman" panose="02020603050405020304" pitchFamily="18" charset="0"/>
                <a:ea typeface="Liberation Serif"/>
                <a:cs typeface="Times New Roman" panose="02020603050405020304" pitchFamily="18" charset="0"/>
                <a:hlinkClick r:id="rId3"/>
              </a:rPr>
              <a:t>handcricket</a:t>
            </a:r>
            <a:r>
              <a:rPr lang="en-US" sz="1800" u="sng" dirty="0">
                <a:solidFill>
                  <a:srgbClr val="0000FF"/>
                </a:solidFill>
                <a:effectLst/>
                <a:latin typeface="Times New Roman" panose="02020603050405020304" pitchFamily="18" charset="0"/>
                <a:ea typeface="Liberation Serif"/>
                <a:cs typeface="Times New Roman" panose="02020603050405020304" pitchFamily="18" charset="0"/>
                <a:hlinkClick r:id="rId3"/>
              </a:rPr>
              <a:t> game (github.com)</a:t>
            </a:r>
            <a:endParaRPr lang="en-US" sz="1800" u="sng" dirty="0">
              <a:solidFill>
                <a:srgbClr val="0000FF"/>
              </a:solidFill>
              <a:effectLst/>
              <a:latin typeface="Times New Roman" panose="02020603050405020304" pitchFamily="18" charset="0"/>
              <a:ea typeface="Liberation Serif"/>
              <a:cs typeface="Times New Roman" panose="02020603050405020304" pitchFamily="18" charset="0"/>
            </a:endParaRPr>
          </a:p>
          <a:p>
            <a:pPr marL="0" marR="0" indent="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77BBAF-9A39-4534-2ADF-68F2F3E9C7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3792" y="2608756"/>
            <a:ext cx="971038" cy="1726133"/>
          </a:xfrm>
          <a:prstGeom prst="rect">
            <a:avLst/>
          </a:prstGeom>
        </p:spPr>
      </p:pic>
      <p:pic>
        <p:nvPicPr>
          <p:cNvPr id="9" name="Picture 8">
            <a:extLst>
              <a:ext uri="{FF2B5EF4-FFF2-40B4-BE49-F238E27FC236}">
                <a16:creationId xmlns:a16="http://schemas.microsoft.com/office/drawing/2014/main" id="{6B430058-EBF8-90CC-E386-FE9B3F5E6336}"/>
              </a:ext>
            </a:extLst>
          </p:cNvPr>
          <p:cNvPicPr>
            <a:picLocks noChangeAspect="1"/>
          </p:cNvPicPr>
          <p:nvPr/>
        </p:nvPicPr>
        <p:blipFill>
          <a:blip r:embed="rId5"/>
          <a:stretch>
            <a:fillRect/>
          </a:stretch>
        </p:blipFill>
        <p:spPr>
          <a:xfrm>
            <a:off x="3801695" y="2645761"/>
            <a:ext cx="971039" cy="1728812"/>
          </a:xfrm>
          <a:prstGeom prst="rect">
            <a:avLst/>
          </a:prstGeom>
        </p:spPr>
      </p:pic>
      <p:pic>
        <p:nvPicPr>
          <p:cNvPr id="10" name="Picture 9">
            <a:extLst>
              <a:ext uri="{FF2B5EF4-FFF2-40B4-BE49-F238E27FC236}">
                <a16:creationId xmlns:a16="http://schemas.microsoft.com/office/drawing/2014/main" id="{8F301041-F464-9895-2DD2-56926495400E}"/>
              </a:ext>
            </a:extLst>
          </p:cNvPr>
          <p:cNvPicPr>
            <a:picLocks noChangeAspect="1"/>
          </p:cNvPicPr>
          <p:nvPr/>
        </p:nvPicPr>
        <p:blipFill>
          <a:blip r:embed="rId6"/>
          <a:stretch>
            <a:fillRect/>
          </a:stretch>
        </p:blipFill>
        <p:spPr>
          <a:xfrm>
            <a:off x="5225128" y="2645761"/>
            <a:ext cx="971038" cy="1729802"/>
          </a:xfrm>
          <a:prstGeom prst="rect">
            <a:avLst/>
          </a:prstGeom>
        </p:spPr>
      </p:pic>
      <p:sp>
        <p:nvSpPr>
          <p:cNvPr id="11" name="Rectangle 10">
            <a:extLst>
              <a:ext uri="{FF2B5EF4-FFF2-40B4-BE49-F238E27FC236}">
                <a16:creationId xmlns:a16="http://schemas.microsoft.com/office/drawing/2014/main" id="{83CF6602-6BFF-F799-8EF8-A6300A035C25}"/>
              </a:ext>
            </a:extLst>
          </p:cNvPr>
          <p:cNvSpPr/>
          <p:nvPr/>
        </p:nvSpPr>
        <p:spPr>
          <a:xfrm>
            <a:off x="2453792" y="2645762"/>
            <a:ext cx="971038" cy="1652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5E58DB7E-97C9-4217-25AE-60448A184FA9}"/>
              </a:ext>
            </a:extLst>
          </p:cNvPr>
          <p:cNvPicPr>
            <a:picLocks noChangeAspect="1"/>
          </p:cNvPicPr>
          <p:nvPr/>
        </p:nvPicPr>
        <p:blipFill>
          <a:blip r:embed="rId7"/>
          <a:stretch>
            <a:fillRect/>
          </a:stretch>
        </p:blipFill>
        <p:spPr>
          <a:xfrm>
            <a:off x="3801695" y="2633532"/>
            <a:ext cx="981541" cy="1664352"/>
          </a:xfrm>
          <a:prstGeom prst="rect">
            <a:avLst/>
          </a:prstGeom>
        </p:spPr>
      </p:pic>
      <p:pic>
        <p:nvPicPr>
          <p:cNvPr id="13" name="Picture 12">
            <a:extLst>
              <a:ext uri="{FF2B5EF4-FFF2-40B4-BE49-F238E27FC236}">
                <a16:creationId xmlns:a16="http://schemas.microsoft.com/office/drawing/2014/main" id="{4800C902-96DE-CE7B-0101-201CD618136E}"/>
              </a:ext>
            </a:extLst>
          </p:cNvPr>
          <p:cNvPicPr>
            <a:picLocks noChangeAspect="1"/>
          </p:cNvPicPr>
          <p:nvPr/>
        </p:nvPicPr>
        <p:blipFill>
          <a:blip r:embed="rId7"/>
          <a:stretch>
            <a:fillRect/>
          </a:stretch>
        </p:blipFill>
        <p:spPr>
          <a:xfrm>
            <a:off x="5214625" y="2633532"/>
            <a:ext cx="981541" cy="1664352"/>
          </a:xfrm>
          <a:prstGeom prst="rect">
            <a:avLst/>
          </a:prstGeom>
        </p:spPr>
      </p:pic>
    </p:spTree>
    <p:extLst>
      <p:ext uri="{BB962C8B-B14F-4D97-AF65-F5344CB8AC3E}">
        <p14:creationId xmlns:p14="http://schemas.microsoft.com/office/powerpoint/2010/main" val="83745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254578"/>
            <a:ext cx="8229600" cy="857250"/>
          </a:xfrm>
        </p:spPr>
        <p:txBody>
          <a:bodyPr>
            <a:noAutofit/>
          </a:bodyPr>
          <a:lstStyle/>
          <a:p>
            <a:r>
              <a:rPr lang="en-US" sz="4000" b="1" dirty="0">
                <a:latin typeface="Times New Roman" panose="02020603050405020304" pitchFamily="18" charset="0"/>
                <a:cs typeface="Times New Roman" panose="02020603050405020304" pitchFamily="18" charset="0"/>
              </a:rPr>
              <a:t>Algorithm for Project Development</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374073" y="1111828"/>
            <a:ext cx="8229600" cy="3291840"/>
          </a:xfrm>
        </p:spPr>
        <p:txBody>
          <a:bodyPr>
            <a:normAutofit fontScale="92500" lnSpcReduction="10000"/>
          </a:bodyPr>
          <a:lstStyle/>
          <a:p>
            <a:pPr marL="462915" indent="-342900" algn="just">
              <a:buAutoNum type="arabicPeriod"/>
            </a:pPr>
            <a:r>
              <a:rPr lang="en-US" sz="1800" dirty="0">
                <a:latin typeface="Times New Roman" panose="02020603050405020304" pitchFamily="18" charset="0"/>
                <a:cs typeface="Times New Roman" panose="02020603050405020304" pitchFamily="18" charset="0"/>
              </a:rPr>
              <a:t>Project Initiation: Defined project objective: Create a mobile Hand Cricket game.</a:t>
            </a:r>
          </a:p>
          <a:p>
            <a:pPr marL="462915" indent="-342900" algn="just">
              <a:buAutoNum type="arabicPeriod"/>
            </a:pPr>
            <a:r>
              <a:rPr lang="en-US" sz="1800" dirty="0">
                <a:latin typeface="Times New Roman" panose="02020603050405020304" pitchFamily="18" charset="0"/>
                <a:cs typeface="Times New Roman" panose="02020603050405020304" pitchFamily="18" charset="0"/>
              </a:rPr>
              <a:t>Planning and Design: Design the game architecture with components. Decide on the technology stack for mobile app development. 3. Design user interfaces with basic animations to enhance user experience.</a:t>
            </a:r>
          </a:p>
          <a:p>
            <a:pPr marL="462915" indent="-342900" algn="just">
              <a:buAutoNum type="arabicPeriod"/>
            </a:pPr>
            <a:r>
              <a:rPr lang="en-US" sz="1800" dirty="0">
                <a:latin typeface="Times New Roman" panose="02020603050405020304" pitchFamily="18" charset="0"/>
                <a:cs typeface="Times New Roman" panose="02020603050405020304" pitchFamily="18" charset="0"/>
              </a:rPr>
              <a:t>Development: Build the mobile app, implementing game logic, UI, and animations. Implement backend code.</a:t>
            </a:r>
          </a:p>
          <a:p>
            <a:pPr marL="462915" indent="-342900" algn="just">
              <a:buAutoNum type="arabicPeriod"/>
            </a:pPr>
            <a:r>
              <a:rPr lang="en-US" sz="1800" dirty="0">
                <a:latin typeface="Times New Roman" panose="02020603050405020304" pitchFamily="18" charset="0"/>
                <a:cs typeface="Times New Roman" panose="02020603050405020304" pitchFamily="18" charset="0"/>
              </a:rPr>
              <a:t>Testing: Test the app for functionality, user-friendliness, and performance. Address and fix any identified issues.</a:t>
            </a:r>
          </a:p>
          <a:p>
            <a:pPr marL="462915" indent="-342900" algn="just">
              <a:buAutoNum type="arabicPeriod"/>
            </a:pPr>
            <a:r>
              <a:rPr lang="en-US" sz="1800" dirty="0">
                <a:latin typeface="Times New Roman" panose="02020603050405020304" pitchFamily="18" charset="0"/>
                <a:cs typeface="Times New Roman" panose="02020603050405020304" pitchFamily="18" charset="0"/>
              </a:rPr>
              <a:t>User Testing: Conduct beta testing with a small group to gather user feedback. Make improvements based on user suggestions.</a:t>
            </a:r>
          </a:p>
          <a:p>
            <a:pPr marL="462915" indent="-342900" algn="just">
              <a:buAutoNum type="arabicPeriod"/>
            </a:pPr>
            <a:r>
              <a:rPr lang="en-US" sz="1800" dirty="0">
                <a:latin typeface="Times New Roman" panose="02020603050405020304" pitchFamily="18" charset="0"/>
                <a:cs typeface="Times New Roman" panose="02020603050405020304" pitchFamily="18" charset="0"/>
              </a:rPr>
              <a:t>Post-Project Review: Evaluate project performance against objectives. Identify areas for improvement and lessons learned.</a:t>
            </a:r>
          </a:p>
        </p:txBody>
      </p:sp>
    </p:spTree>
    <p:extLst>
      <p:ext uri="{BB962C8B-B14F-4D97-AF65-F5344CB8AC3E}">
        <p14:creationId xmlns:p14="http://schemas.microsoft.com/office/powerpoint/2010/main" val="192628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Block Diagram / Architecture</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43014CD4-2869-CDD8-B8F6-0BACE70A5A4E}"/>
              </a:ext>
            </a:extLst>
          </p:cNvPr>
          <p:cNvPicPr>
            <a:picLocks noChangeAspect="1"/>
          </p:cNvPicPr>
          <p:nvPr/>
        </p:nvPicPr>
        <p:blipFill>
          <a:blip r:embed="rId3"/>
          <a:stretch>
            <a:fillRect/>
          </a:stretch>
        </p:blipFill>
        <p:spPr>
          <a:xfrm>
            <a:off x="2010916" y="1025814"/>
            <a:ext cx="3423530" cy="3613727"/>
          </a:xfrm>
          <a:prstGeom prst="rect">
            <a:avLst/>
          </a:prstGeom>
        </p:spPr>
      </p:pic>
    </p:spTree>
    <p:extLst>
      <p:ext uri="{BB962C8B-B14F-4D97-AF65-F5344CB8AC3E}">
        <p14:creationId xmlns:p14="http://schemas.microsoft.com/office/powerpoint/2010/main" val="257490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E370CA21-DF28-2D15-DD9D-768ED731B91F}"/>
              </a:ext>
            </a:extLst>
          </p:cNvPr>
          <p:cNvSpPr>
            <a:spLocks noGrp="1"/>
          </p:cNvSpPr>
          <p:nvPr>
            <p:ph type="title"/>
          </p:nvPr>
        </p:nvSpPr>
        <p:spPr>
          <a:xfrm>
            <a:off x="457200" y="400050"/>
            <a:ext cx="8229600" cy="857250"/>
          </a:xfrm>
        </p:spPr>
        <p:txBody>
          <a:bodyPr>
            <a:normAutofit/>
          </a:bodyPr>
          <a:lstStyle/>
          <a:p>
            <a:r>
              <a:rPr lang="en-US" sz="4800" b="1" dirty="0">
                <a:latin typeface="Times New Roman" panose="02020603050405020304" pitchFamily="18" charset="0"/>
                <a:cs typeface="Times New Roman" panose="02020603050405020304" pitchFamily="18" charset="0"/>
              </a:rPr>
              <a:t>Flowchart</a:t>
            </a:r>
          </a:p>
        </p:txBody>
      </p:sp>
      <p:sp>
        <p:nvSpPr>
          <p:cNvPr id="3" name="Text Placeholder 2">
            <a:extLst>
              <a:ext uri="{FF2B5EF4-FFF2-40B4-BE49-F238E27FC236}">
                <a16:creationId xmlns:a16="http://schemas.microsoft.com/office/drawing/2014/main" id="{EAEEE381-EFCF-0C16-B44D-71F61E9902F6}"/>
              </a:ext>
            </a:extLst>
          </p:cNvPr>
          <p:cNvSpPr>
            <a:spLocks noGrp="1"/>
          </p:cNvSpPr>
          <p:nvPr>
            <p:ph type="body" idx="1"/>
          </p:nvPr>
        </p:nvSpPr>
        <p:spPr>
          <a:xfrm>
            <a:off x="457200" y="1347701"/>
            <a:ext cx="8229600" cy="3291840"/>
          </a:xfrm>
        </p:spPr>
        <p:txBody>
          <a:bodyPr>
            <a:normAutofit/>
          </a:bodyPr>
          <a:lstStyle/>
          <a:p>
            <a:pPr marL="120015" indent="0">
              <a:buNone/>
            </a:pPr>
            <a:r>
              <a:rPr lang="en-US" sz="2400" dirty="0">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12799863-B743-AB36-43E3-26F516D612BC}"/>
              </a:ext>
            </a:extLst>
          </p:cNvPr>
          <p:cNvPicPr>
            <a:picLocks noChangeAspect="1"/>
          </p:cNvPicPr>
          <p:nvPr/>
        </p:nvPicPr>
        <p:blipFill>
          <a:blip r:embed="rId3"/>
          <a:stretch>
            <a:fillRect/>
          </a:stretch>
        </p:blipFill>
        <p:spPr>
          <a:xfrm>
            <a:off x="919594" y="1080654"/>
            <a:ext cx="7033040" cy="3558887"/>
          </a:xfrm>
          <a:prstGeom prst="rect">
            <a:avLst/>
          </a:prstGeom>
        </p:spPr>
      </p:pic>
    </p:spTree>
    <p:extLst>
      <p:ext uri="{BB962C8B-B14F-4D97-AF65-F5344CB8AC3E}">
        <p14:creationId xmlns:p14="http://schemas.microsoft.com/office/powerpoint/2010/main" val="4205374159"/>
      </p:ext>
    </p:extLst>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3154</TotalTime>
  <Words>1159</Words>
  <Application>Microsoft Office PowerPoint</Application>
  <PresentationFormat>On-screen Show (16:9)</PresentationFormat>
  <Paragraphs>93</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Prsnt1</vt:lpstr>
      <vt:lpstr>EXCELSSIOR EDUCATION SOCIETY’S  K. C. COLLEGE OF ENGINEERING AND MANAGEMENT STUDIES AND RESEARCH (Affiliated to the University of Mumbai) Mith Bunder Road, Near Hume Pipe, Kopri, Thane(E)-400603</vt:lpstr>
      <vt:lpstr>Index</vt:lpstr>
      <vt:lpstr>Introduction</vt:lpstr>
      <vt:lpstr>Need of Project</vt:lpstr>
      <vt:lpstr>Problem Statement</vt:lpstr>
      <vt:lpstr>Literature Survey</vt:lpstr>
      <vt:lpstr>Algorithm for Project Development</vt:lpstr>
      <vt:lpstr>Block Diagram / Architecture</vt:lpstr>
      <vt:lpstr>Flowchart</vt:lpstr>
      <vt:lpstr>Requirements</vt:lpstr>
      <vt:lpstr>Feasibility Study</vt:lpstr>
      <vt:lpstr>Proposed Methodology</vt:lpstr>
      <vt:lpstr>Data Flow Diagram</vt:lpstr>
      <vt:lpstr>Data Flow Diagram</vt:lpstr>
      <vt:lpstr>Data Flow Diagram</vt:lpstr>
      <vt:lpstr>Activity Diagram</vt:lpstr>
      <vt:lpstr>Screenshots</vt:lpstr>
      <vt:lpstr>Screenshots</vt:lpstr>
      <vt:lpstr>Screenshots</vt:lpstr>
      <vt:lpstr>Screenshots</vt:lpstr>
      <vt:lpstr>Screenshots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KDK</dc:creator>
  <cp:lastModifiedBy>Samay Pandey</cp:lastModifiedBy>
  <cp:revision>12</cp:revision>
  <dcterms:modified xsi:type="dcterms:W3CDTF">2024-03-19T03:28:35Z</dcterms:modified>
</cp:coreProperties>
</file>